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al Bold" panose="020B0704020202020204" pitchFamily="34" charset="0"/>
      <p:regular r:id="rId13"/>
      <p:bold r:id="rId14"/>
    </p:embeddedFon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ranklin Gothic Demi" panose="020B0703020102020204" pitchFamily="34" charset="0"/>
      <p:regular r:id="rId20"/>
      <p:italic r:id="rId21"/>
    </p:embeddedFont>
    <p:embeddedFont>
      <p:font typeface="Inter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ITC Franklin Gothic LT" panose="020B0604020202020204" charset="0"/>
      <p:regular r:id="rId24"/>
    </p:embeddedFont>
    <p:embeddedFont>
      <p:font typeface="ITC Franklin Gothic LT Semi-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ivyeshjadhav/my_project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69801" y="4628646"/>
            <a:ext cx="16948398" cy="5007224"/>
            <a:chOff x="0" y="0"/>
            <a:chExt cx="22597864" cy="66762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597872" cy="6676263"/>
            </a:xfrm>
            <a:custGeom>
              <a:avLst/>
              <a:gdLst/>
              <a:ahLst/>
              <a:cxnLst/>
              <a:rect l="l" t="t" r="r" b="b"/>
              <a:pathLst>
                <a:path w="22597872" h="6676263">
                  <a:moveTo>
                    <a:pt x="0" y="0"/>
                  </a:moveTo>
                  <a:lnTo>
                    <a:pt x="22597872" y="0"/>
                  </a:lnTo>
                  <a:lnTo>
                    <a:pt x="22597872" y="6676263"/>
                  </a:lnTo>
                  <a:lnTo>
                    <a:pt x="0" y="6676263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038662" y="2732452"/>
            <a:ext cx="13716000" cy="1627327"/>
            <a:chOff x="0" y="0"/>
            <a:chExt cx="18288000" cy="21697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288000" cy="2169770"/>
            </a:xfrm>
            <a:custGeom>
              <a:avLst/>
              <a:gdLst/>
              <a:ahLst/>
              <a:cxnLst/>
              <a:rect l="l" t="t" r="r" b="b"/>
              <a:pathLst>
                <a:path w="18288000" h="2169770">
                  <a:moveTo>
                    <a:pt x="0" y="0"/>
                  </a:moveTo>
                  <a:lnTo>
                    <a:pt x="18288000" y="0"/>
                  </a:lnTo>
                  <a:lnTo>
                    <a:pt x="18288000" y="2169770"/>
                  </a:lnTo>
                  <a:lnTo>
                    <a:pt x="0" y="21697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8288000" cy="226502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831"/>
                </a:lnSpc>
              </a:pPr>
              <a:r>
                <a:rPr lang="en-US" sz="4859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SECURE DATA HIDING IN IMAGE USING STEGANOGRAPHY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94673" y="1551482"/>
            <a:ext cx="19089972" cy="877162"/>
            <a:chOff x="0" y="0"/>
            <a:chExt cx="25453296" cy="1169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453296" cy="1169550"/>
            </a:xfrm>
            <a:custGeom>
              <a:avLst/>
              <a:gdLst/>
              <a:ahLst/>
              <a:cxnLst/>
              <a:rect l="l" t="t" r="r" b="b"/>
              <a:pathLst>
                <a:path w="25453296" h="1169550">
                  <a:moveTo>
                    <a:pt x="0" y="0"/>
                  </a:moveTo>
                  <a:lnTo>
                    <a:pt x="25453296" y="0"/>
                  </a:lnTo>
                  <a:lnTo>
                    <a:pt x="25453296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25453296" cy="1264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759"/>
                </a:lnSpc>
              </a:pPr>
              <a:r>
                <a:rPr lang="en-US" sz="4800" b="1">
                  <a:solidFill>
                    <a:srgbClr val="1482A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CAPSTONE PROJECT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714875" y="7212024"/>
            <a:ext cx="12831806" cy="1523494"/>
            <a:chOff x="0" y="0"/>
            <a:chExt cx="17109074" cy="20313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109074" cy="2031326"/>
            </a:xfrm>
            <a:custGeom>
              <a:avLst/>
              <a:gdLst/>
              <a:ahLst/>
              <a:cxnLst/>
              <a:rect l="l" t="t" r="r" b="b"/>
              <a:pathLst>
                <a:path w="17109074" h="2031326">
                  <a:moveTo>
                    <a:pt x="0" y="0"/>
                  </a:moveTo>
                  <a:lnTo>
                    <a:pt x="17109074" y="0"/>
                  </a:lnTo>
                  <a:lnTo>
                    <a:pt x="17109074" y="2031326"/>
                  </a:lnTo>
                  <a:lnTo>
                    <a:pt x="0" y="2031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7109074" cy="209800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 dirty="0">
                  <a:solidFill>
                    <a:srgbClr val="1482A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Presented By: </a:t>
              </a:r>
              <a:r>
                <a:rPr lang="en-US" sz="3000" b="1" dirty="0">
                  <a:solidFill>
                    <a:srgbClr val="D1E7F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Divyesh </a:t>
              </a:r>
              <a:r>
                <a:rPr lang="en-US" sz="3000" b="1" dirty="0" err="1">
                  <a:solidFill>
                    <a:srgbClr val="D1E7F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Dilip</a:t>
              </a:r>
              <a:r>
                <a:rPr lang="en-US" sz="3000" b="1" dirty="0">
                  <a:solidFill>
                    <a:srgbClr val="D1E7F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Jadhav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1" dirty="0">
                  <a:solidFill>
                    <a:srgbClr val="1482A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College Name: </a:t>
              </a:r>
              <a:r>
                <a:rPr lang="en-US" sz="3000" b="1" dirty="0">
                  <a:solidFill>
                    <a:srgbClr val="D1E7F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Datta </a:t>
              </a:r>
              <a:r>
                <a:rPr lang="en-US" sz="3000" b="1" dirty="0" err="1">
                  <a:solidFill>
                    <a:srgbClr val="D1E7F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Meghe</a:t>
              </a:r>
              <a:r>
                <a:rPr lang="en-US" sz="3000" b="1" dirty="0">
                  <a:solidFill>
                    <a:srgbClr val="D1E7F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College of Engineering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1" dirty="0">
                  <a:solidFill>
                    <a:srgbClr val="1482A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Department: </a:t>
              </a:r>
              <a:r>
                <a:rPr lang="en-US" sz="3000" b="1" dirty="0">
                  <a:solidFill>
                    <a:srgbClr val="D1E7F6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Electronics and Telecommunication Engineering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4522" y="2354656"/>
            <a:ext cx="16544422" cy="7009986"/>
            <a:chOff x="0" y="0"/>
            <a:chExt cx="22059230" cy="93466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59230" cy="9346648"/>
            </a:xfrm>
            <a:custGeom>
              <a:avLst/>
              <a:gdLst/>
              <a:ahLst/>
              <a:cxnLst/>
              <a:rect l="l" t="t" r="r" b="b"/>
              <a:pathLst>
                <a:path w="22059230" h="9346648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2059230" cy="937522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88632" lvl="1" indent="-244316" algn="l">
                <a:lnSpc>
                  <a:spcPts val="2916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Enhanced Security with RSA Encryption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– Implementing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asymmetric encryption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will strengthen message protection.</a:t>
              </a:r>
            </a:p>
            <a:p>
              <a:pPr marL="488632" lvl="1" indent="-244316" algn="l">
                <a:lnSpc>
                  <a:spcPts val="2916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2916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Integration with AI &amp; Machine Learning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– AI-driven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steganography detection &amp; optimization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for improved security.</a:t>
              </a:r>
            </a:p>
            <a:p>
              <a:pPr marL="488632" lvl="1" indent="-244316" algn="l">
                <a:lnSpc>
                  <a:spcPts val="2916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2916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Mobile &amp; Cloud Compatibility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– Extending functionality to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mobile apps and cloud platforms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for real-time secure communication.</a:t>
              </a:r>
            </a:p>
            <a:p>
              <a:pPr marL="488632" lvl="1" indent="-244316" algn="l">
                <a:lnSpc>
                  <a:spcPts val="2916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2916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Multi-Layer Steganography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– Embedding messages across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multiple layers of images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for added security.</a:t>
              </a:r>
            </a:p>
            <a:p>
              <a:pPr marL="488632" lvl="1" indent="-244316" algn="l">
                <a:lnSpc>
                  <a:spcPts val="2916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2916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Improved Compression Techniques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– Ensuring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high-quality image retention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while embedding larger messages.</a:t>
              </a:r>
            </a:p>
            <a:p>
              <a:pPr marL="488632" lvl="1" indent="-244316" algn="l">
                <a:lnSpc>
                  <a:spcPts val="2916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2916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Application in Cybersecurity &amp; Digital Forensics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– Used for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covert communication, forensic investigations, and data protection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. </a:t>
              </a:r>
            </a:p>
            <a:p>
              <a:pPr marL="488632" lvl="1" indent="-244316" algn="l">
                <a:lnSpc>
                  <a:spcPts val="3207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03505" y="1266988"/>
            <a:ext cx="16544424" cy="914400"/>
            <a:chOff x="0" y="0"/>
            <a:chExt cx="22059232" cy="1219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59232" cy="1219200"/>
            </a:xfrm>
            <a:custGeom>
              <a:avLst/>
              <a:gdLst/>
              <a:ahLst/>
              <a:cxnLst/>
              <a:rect l="l" t="t" r="r" b="b"/>
              <a:pathLst>
                <a:path w="22059232" h="1219200">
                  <a:moveTo>
                    <a:pt x="0" y="0"/>
                  </a:moveTo>
                  <a:lnTo>
                    <a:pt x="22059232" y="0"/>
                  </a:lnTo>
                  <a:lnTo>
                    <a:pt x="22059232" y="1219200"/>
                  </a:lnTo>
                  <a:lnTo>
                    <a:pt x="0" y="1219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22059232" cy="120967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4752"/>
                </a:lnSpc>
              </a:pPr>
              <a:r>
                <a:rPr lang="en-US" sz="495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FUTURE SCOPE(OPTIONAL)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311187" y="6801650"/>
            <a:ext cx="2521343" cy="2562992"/>
          </a:xfrm>
          <a:custGeom>
            <a:avLst/>
            <a:gdLst/>
            <a:ahLst/>
            <a:cxnLst/>
            <a:rect l="l" t="t" r="r" b="b"/>
            <a:pathLst>
              <a:path w="2521343" h="2562992">
                <a:moveTo>
                  <a:pt x="0" y="0"/>
                </a:moveTo>
                <a:lnTo>
                  <a:pt x="2521343" y="0"/>
                </a:lnTo>
                <a:lnTo>
                  <a:pt x="2521343" y="2562992"/>
                </a:lnTo>
                <a:lnTo>
                  <a:pt x="0" y="256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66177" y="2628900"/>
            <a:ext cx="13951881" cy="2715814"/>
            <a:chOff x="-5020" y="-969960"/>
            <a:chExt cx="18602508" cy="36210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97488" cy="2651126"/>
            </a:xfrm>
            <a:custGeom>
              <a:avLst/>
              <a:gdLst/>
              <a:ahLst/>
              <a:cxnLst/>
              <a:rect l="l" t="t" r="r" b="b"/>
              <a:pathLst>
                <a:path w="18597488" h="2651126">
                  <a:moveTo>
                    <a:pt x="0" y="0"/>
                  </a:moveTo>
                  <a:lnTo>
                    <a:pt x="18597488" y="0"/>
                  </a:lnTo>
                  <a:lnTo>
                    <a:pt x="18597488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-5020" y="-969960"/>
              <a:ext cx="18597488" cy="27368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5040"/>
                </a:lnSpc>
              </a:pPr>
              <a:r>
                <a:rPr lang="en-US" sz="4200" b="1" dirty="0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THANK YOU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7086600" y="4929287"/>
            <a:ext cx="3731076" cy="4691250"/>
          </a:xfrm>
          <a:custGeom>
            <a:avLst/>
            <a:gdLst/>
            <a:ahLst/>
            <a:cxnLst/>
            <a:rect l="l" t="t" r="r" b="b"/>
            <a:pathLst>
              <a:path w="3731076" h="4691250">
                <a:moveTo>
                  <a:pt x="0" y="0"/>
                </a:moveTo>
                <a:lnTo>
                  <a:pt x="3731076" y="0"/>
                </a:lnTo>
                <a:lnTo>
                  <a:pt x="3731076" y="4691250"/>
                </a:lnTo>
                <a:lnTo>
                  <a:pt x="0" y="469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" r="-370" b="-5062"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74360" y="837702"/>
            <a:ext cx="15773400" cy="1988345"/>
            <a:chOff x="0" y="0"/>
            <a:chExt cx="21031200" cy="26511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031200" cy="273685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040"/>
                </a:lnSpc>
              </a:pPr>
              <a:r>
                <a:rPr lang="en-US" sz="4200" b="1">
                  <a:solidFill>
                    <a:srgbClr val="00206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OUTLINE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7300" y="2428407"/>
            <a:ext cx="16528530" cy="7858593"/>
            <a:chOff x="0" y="0"/>
            <a:chExt cx="22038040" cy="104781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38041" cy="10478124"/>
            </a:xfrm>
            <a:custGeom>
              <a:avLst/>
              <a:gdLst/>
              <a:ahLst/>
              <a:cxnLst/>
              <a:rect l="l" t="t" r="r" b="b"/>
              <a:pathLst>
                <a:path w="22038041" h="10478124">
                  <a:moveTo>
                    <a:pt x="0" y="0"/>
                  </a:moveTo>
                  <a:lnTo>
                    <a:pt x="22038041" y="0"/>
                  </a:lnTo>
                  <a:lnTo>
                    <a:pt x="22038041" y="10478124"/>
                  </a:lnTo>
                  <a:lnTo>
                    <a:pt x="0" y="10478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22038040" cy="105733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60"/>
                </a:lnSpc>
              </a:pPr>
              <a:r>
                <a:rPr lang="en-US" sz="3000" b="1">
                  <a:solidFill>
                    <a:srgbClr val="404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  </a:t>
              </a:r>
            </a:p>
            <a:p>
              <a:pPr marL="542925" lvl="1" indent="-271462" algn="l">
                <a:lnSpc>
                  <a:spcPts val="39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404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 </a:t>
              </a:r>
            </a:p>
            <a:p>
              <a:pPr marL="542925" lvl="1" indent="-271462" algn="l">
                <a:lnSpc>
                  <a:spcPts val="39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404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Technology used</a:t>
              </a:r>
            </a:p>
            <a:p>
              <a:pPr marL="542925" lvl="1" indent="-271462" algn="l">
                <a:lnSpc>
                  <a:spcPts val="39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404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Wow factor </a:t>
              </a:r>
            </a:p>
            <a:p>
              <a:pPr marL="542925" lvl="1" indent="-271462" algn="l">
                <a:lnSpc>
                  <a:spcPts val="39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404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End users</a:t>
              </a:r>
            </a:p>
            <a:p>
              <a:pPr marL="542925" lvl="1" indent="-271462" algn="l">
                <a:lnSpc>
                  <a:spcPts val="39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404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</a:t>
              </a:r>
            </a:p>
            <a:p>
              <a:pPr marL="542925" lvl="1" indent="-271462" algn="l">
                <a:lnSpc>
                  <a:spcPts val="39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404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Conclusion</a:t>
              </a:r>
            </a:p>
            <a:p>
              <a:pPr marL="542925" lvl="1" indent="-271462" algn="l">
                <a:lnSpc>
                  <a:spcPts val="39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404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Git-hub Link</a:t>
              </a:r>
            </a:p>
            <a:p>
              <a:pPr marL="542925" lvl="1" indent="-271462" algn="l">
                <a:lnSpc>
                  <a:spcPts val="396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404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Future scope</a:t>
              </a:r>
            </a:p>
            <a:p>
              <a:pPr marL="542925" lvl="1" indent="-271462" algn="l">
                <a:lnSpc>
                  <a:spcPts val="3960"/>
                </a:lnSpc>
              </a:pPr>
              <a:endPara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marL="542925" lvl="1" indent="-271462" algn="l">
                <a:lnSpc>
                  <a:spcPts val="3960"/>
                </a:lnSpc>
              </a:pPr>
              <a:endPara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  <a:p>
              <a:pPr marL="542925" lvl="1" indent="-271462" algn="l">
                <a:lnSpc>
                  <a:spcPts val="3960"/>
                </a:lnSpc>
              </a:pPr>
              <a:endParaRPr lang="en-US" sz="3000" b="1">
                <a:solidFill>
                  <a:srgbClr val="40404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7D5F7C5-C083-4959-AE9D-BAD0929F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463" y="5130209"/>
            <a:ext cx="3583042" cy="3583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71788" y="754378"/>
            <a:ext cx="16544424" cy="1517334"/>
            <a:chOff x="0" y="-398475"/>
            <a:chExt cx="22059232" cy="20231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59232" cy="1624638"/>
            </a:xfrm>
            <a:custGeom>
              <a:avLst/>
              <a:gdLst/>
              <a:ahLst/>
              <a:cxnLst/>
              <a:rect l="l" t="t" r="r" b="b"/>
              <a:pathLst>
                <a:path w="22059232" h="1624638">
                  <a:moveTo>
                    <a:pt x="0" y="0"/>
                  </a:moveTo>
                  <a:lnTo>
                    <a:pt x="22059232" y="0"/>
                  </a:lnTo>
                  <a:lnTo>
                    <a:pt x="22059232" y="1624638"/>
                  </a:lnTo>
                  <a:lnTo>
                    <a:pt x="0" y="1624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98475"/>
              <a:ext cx="22059232" cy="173893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40" b="1" dirty="0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1788" y="2271712"/>
            <a:ext cx="13123122" cy="6279357"/>
            <a:chOff x="0" y="0"/>
            <a:chExt cx="17497496" cy="83724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497496" cy="8372476"/>
            </a:xfrm>
            <a:custGeom>
              <a:avLst/>
              <a:gdLst/>
              <a:ahLst/>
              <a:cxnLst/>
              <a:rect l="l" t="t" r="r" b="b"/>
              <a:pathLst>
                <a:path w="17497496" h="8372476">
                  <a:moveTo>
                    <a:pt x="0" y="0"/>
                  </a:moveTo>
                  <a:lnTo>
                    <a:pt x="17497496" y="0"/>
                  </a:lnTo>
                  <a:lnTo>
                    <a:pt x="17497496" y="8372476"/>
                  </a:lnTo>
                  <a:lnTo>
                    <a:pt x="0" y="83724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17497496" cy="84867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752"/>
                </a:lnSpc>
              </a:pPr>
              <a:r>
                <a:rPr lang="en-US" sz="3600">
                  <a:solidFill>
                    <a:srgbClr val="0F0F0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Develop a secure steganography method to embed confidential messages within digital images, ensuring data hiding without perceptible visual alterations. Implement password-based encryption/decryption to restrict unauthorized access, addressing vulnerabilities in traditional techniques that lack authentication. The solution must reliably encode and retrieve messages while maintaining image integrity and resisting detection.</a:t>
              </a:r>
            </a:p>
            <a:p>
              <a:pPr algn="l">
                <a:lnSpc>
                  <a:spcPts val="4752"/>
                </a:lnSpc>
              </a:pPr>
              <a:endParaRPr lang="en-US" sz="3600">
                <a:solidFill>
                  <a:srgbClr val="0F0F0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4758739" y="1276867"/>
            <a:ext cx="2657473" cy="2657474"/>
          </a:xfrm>
          <a:custGeom>
            <a:avLst/>
            <a:gdLst/>
            <a:ahLst/>
            <a:cxnLst/>
            <a:rect l="l" t="t" r="r" b="b"/>
            <a:pathLst>
              <a:path w="2657473" h="2657474">
                <a:moveTo>
                  <a:pt x="0" y="0"/>
                </a:moveTo>
                <a:lnTo>
                  <a:pt x="2657473" y="0"/>
                </a:lnTo>
                <a:lnTo>
                  <a:pt x="2657473" y="2657474"/>
                </a:lnTo>
                <a:lnTo>
                  <a:pt x="0" y="2657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61155" y="722382"/>
            <a:ext cx="16555057" cy="1431866"/>
            <a:chOff x="-14177" y="-441136"/>
            <a:chExt cx="22073409" cy="19091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59232" cy="1468018"/>
            </a:xfrm>
            <a:custGeom>
              <a:avLst/>
              <a:gdLst/>
              <a:ahLst/>
              <a:cxnLst/>
              <a:rect l="l" t="t" r="r" b="b"/>
              <a:pathLst>
                <a:path w="22059232" h="1468018">
                  <a:moveTo>
                    <a:pt x="0" y="0"/>
                  </a:moveTo>
                  <a:lnTo>
                    <a:pt x="22059232" y="0"/>
                  </a:lnTo>
                  <a:lnTo>
                    <a:pt x="22059232" y="1468018"/>
                  </a:lnTo>
                  <a:lnTo>
                    <a:pt x="0" y="146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-14177" y="-441136"/>
              <a:ext cx="22059232" cy="158231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128"/>
                </a:lnSpc>
              </a:pPr>
              <a:r>
                <a:rPr lang="en-US" sz="5940" b="1" dirty="0">
                  <a:solidFill>
                    <a:srgbClr val="1CADE4"/>
                  </a:solidFill>
                  <a:latin typeface="Arial" panose="020B0604020202020204" pitchFamily="34" charset="0"/>
                  <a:ea typeface="Arial Bold"/>
                  <a:cs typeface="Arial" panose="020B0604020202020204" pitchFamily="34" charset="0"/>
                  <a:sym typeface="Arial Bold"/>
                </a:rPr>
                <a:t>TECHNOLOGY USED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621945" y="1940719"/>
            <a:ext cx="16386884" cy="8346281"/>
          </a:xfrm>
          <a:custGeom>
            <a:avLst/>
            <a:gdLst/>
            <a:ahLst/>
            <a:cxnLst/>
            <a:rect l="l" t="t" r="r" b="b"/>
            <a:pathLst>
              <a:path w="16386884" h="8346281">
                <a:moveTo>
                  <a:pt x="0" y="0"/>
                </a:moveTo>
                <a:lnTo>
                  <a:pt x="16386883" y="0"/>
                </a:lnTo>
                <a:lnTo>
                  <a:pt x="16386883" y="8346281"/>
                </a:lnTo>
                <a:lnTo>
                  <a:pt x="0" y="8346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81600" y="960987"/>
            <a:ext cx="1654458" cy="1775382"/>
          </a:xfrm>
          <a:custGeom>
            <a:avLst/>
            <a:gdLst/>
            <a:ahLst/>
            <a:cxnLst/>
            <a:rect l="l" t="t" r="r" b="b"/>
            <a:pathLst>
              <a:path w="1654458" h="1775382">
                <a:moveTo>
                  <a:pt x="0" y="0"/>
                </a:moveTo>
                <a:lnTo>
                  <a:pt x="1654458" y="0"/>
                </a:lnTo>
                <a:lnTo>
                  <a:pt x="1654458" y="1775382"/>
                </a:lnTo>
                <a:lnTo>
                  <a:pt x="0" y="1775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181600" y="7667036"/>
            <a:ext cx="1946220" cy="1658977"/>
          </a:xfrm>
          <a:custGeom>
            <a:avLst/>
            <a:gdLst/>
            <a:ahLst/>
            <a:cxnLst/>
            <a:rect l="l" t="t" r="r" b="b"/>
            <a:pathLst>
              <a:path w="1946220" h="1658977">
                <a:moveTo>
                  <a:pt x="0" y="0"/>
                </a:moveTo>
                <a:lnTo>
                  <a:pt x="1946220" y="0"/>
                </a:lnTo>
                <a:lnTo>
                  <a:pt x="1946220" y="1658977"/>
                </a:lnTo>
                <a:lnTo>
                  <a:pt x="0" y="16589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71786" y="1157595"/>
            <a:ext cx="16544424" cy="882396"/>
            <a:chOff x="0" y="0"/>
            <a:chExt cx="22059232" cy="11765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59232" cy="1176528"/>
            </a:xfrm>
            <a:custGeom>
              <a:avLst/>
              <a:gdLst/>
              <a:ahLst/>
              <a:cxnLst/>
              <a:rect l="l" t="t" r="r" b="b"/>
              <a:pathLst>
                <a:path w="22059232" h="1176528">
                  <a:moveTo>
                    <a:pt x="0" y="0"/>
                  </a:moveTo>
                  <a:lnTo>
                    <a:pt x="22059232" y="0"/>
                  </a:lnTo>
                  <a:lnTo>
                    <a:pt x="22059232" y="1176528"/>
                  </a:lnTo>
                  <a:lnTo>
                    <a:pt x="0" y="1176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2059232" cy="127177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759"/>
                </a:lnSpc>
              </a:pPr>
              <a:r>
                <a:rPr lang="en-US" sz="4800" b="1">
                  <a:solidFill>
                    <a:srgbClr val="1CADE4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WOW FACTORS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680465"/>
            <a:ext cx="16946233" cy="11175686"/>
            <a:chOff x="0" y="0"/>
            <a:chExt cx="23231634" cy="153207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231635" cy="15320778"/>
            </a:xfrm>
            <a:custGeom>
              <a:avLst/>
              <a:gdLst/>
              <a:ahLst/>
              <a:cxnLst/>
              <a:rect l="l" t="t" r="r" b="b"/>
              <a:pathLst>
                <a:path w="23231635" h="15320778">
                  <a:moveTo>
                    <a:pt x="0" y="0"/>
                  </a:moveTo>
                  <a:lnTo>
                    <a:pt x="23231635" y="0"/>
                  </a:lnTo>
                  <a:lnTo>
                    <a:pt x="23231635" y="15320778"/>
                  </a:lnTo>
                  <a:lnTo>
                    <a:pt x="0" y="153207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66700"/>
              <a:ext cx="23231634" cy="155874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48"/>
                </a:lnSpc>
              </a:pPr>
              <a:r>
                <a:rPr lang="en-US" sz="2400">
                  <a:solidFill>
                    <a:srgbClr val="0F0F0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         🔒 </a:t>
              </a:r>
              <a:r>
                <a:rPr lang="en-US" sz="2400" b="1">
                  <a:solidFill>
                    <a:srgbClr val="0F0F0F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Dual-Layer Security</a:t>
              </a:r>
              <a:r>
                <a:rPr lang="en-US" sz="2400">
                  <a:solidFill>
                    <a:srgbClr val="0F0F0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</a:t>
              </a:r>
            </a:p>
            <a:p>
              <a:pPr marL="855346" lvl="2" indent="-285116" algn="l">
                <a:lnSpc>
                  <a:spcPts val="5148"/>
                </a:lnSpc>
                <a:buFont typeface="Arial"/>
                <a:buChar char="⚬"/>
              </a:pPr>
              <a:r>
                <a:rPr lang="en-US" sz="24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Combines message embedding with password-protected decryption for enhanced safety.</a:t>
              </a:r>
            </a:p>
            <a:p>
              <a:pPr marL="855346" lvl="2" indent="-285116" algn="l">
                <a:lnSpc>
                  <a:spcPts val="5148"/>
                </a:lnSpc>
              </a:pPr>
              <a:r>
                <a:rPr lang="en-US" sz="2400">
                  <a:solidFill>
                    <a:srgbClr val="0F0F0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🔄 </a:t>
              </a:r>
              <a:r>
                <a:rPr lang="en-US" sz="2400" b="1">
                  <a:solidFill>
                    <a:srgbClr val="0F0F0F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Multi-Channel Embedding</a:t>
              </a:r>
              <a:r>
                <a:rPr lang="en-US" sz="2400">
                  <a:solidFill>
                    <a:srgbClr val="0F0F0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</a:t>
              </a:r>
            </a:p>
            <a:p>
              <a:pPr marL="855346" lvl="2" indent="-285116" algn="l">
                <a:lnSpc>
                  <a:spcPts val="5148"/>
                </a:lnSpc>
                <a:buFont typeface="Arial"/>
                <a:buChar char="⚬"/>
              </a:pPr>
              <a:r>
                <a:rPr lang="en-US" sz="24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RGB Cycling: Distributes secret data across all 3 color channels (Red, Green, Blue), reducing visual anomalies and improving stealth.</a:t>
              </a:r>
            </a:p>
            <a:p>
              <a:pPr marL="855346" lvl="2" indent="-285116" algn="l">
                <a:lnSpc>
                  <a:spcPts val="5148"/>
                </a:lnSpc>
              </a:pPr>
              <a:r>
                <a:rPr lang="en-US" sz="2400">
                  <a:solidFill>
                    <a:srgbClr val="0F0F0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🔐 </a:t>
              </a:r>
              <a:r>
                <a:rPr lang="en-US" sz="2400" b="1">
                  <a:solidFill>
                    <a:srgbClr val="0F0F0F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RSA Integration Potential</a:t>
              </a:r>
              <a:r>
                <a:rPr lang="en-US" sz="2400">
                  <a:solidFill>
                    <a:srgbClr val="0F0F0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</a:t>
              </a:r>
            </a:p>
            <a:p>
              <a:pPr marL="855346" lvl="2" indent="-285116" algn="l">
                <a:lnSpc>
                  <a:spcPts val="5148"/>
                </a:lnSpc>
                <a:buFont typeface="Arial"/>
                <a:buChar char="⚬"/>
              </a:pPr>
              <a:r>
                <a:rPr lang="en-US" sz="24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Enhanced Encryption: Can be upgraded with RSA algorithm to encrypt messages before embedding, adding asymmetric cryptographic security (public-private keys), making extraction futile without decryption.</a:t>
              </a:r>
            </a:p>
            <a:p>
              <a:pPr marL="855346" lvl="2" indent="-285116" algn="l">
                <a:lnSpc>
                  <a:spcPts val="5148"/>
                </a:lnSpc>
              </a:pPr>
              <a:r>
                <a:rPr lang="en-US" sz="2400">
                  <a:solidFill>
                    <a:srgbClr val="0F0F0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🌐 </a:t>
              </a:r>
              <a:r>
                <a:rPr lang="en-US" sz="2400" b="1">
                  <a:solidFill>
                    <a:srgbClr val="0F0F0F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Cross-Platform Compatibility</a:t>
              </a:r>
              <a:r>
                <a:rPr lang="en-US" sz="2400">
                  <a:solidFill>
                    <a:srgbClr val="0F0F0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</a:t>
              </a:r>
            </a:p>
            <a:p>
              <a:pPr marL="855346" lvl="2" indent="-285116" algn="l">
                <a:lnSpc>
                  <a:spcPts val="5148"/>
                </a:lnSpc>
                <a:buFont typeface="Arial"/>
                <a:buChar char="⚬"/>
              </a:pPr>
              <a:r>
                <a:rPr lang="en-US" sz="24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Python-based implementation works seamlessly on Windows, Linux, and macOS.</a:t>
              </a:r>
            </a:p>
            <a:p>
              <a:pPr marL="855346" lvl="2" indent="-285116" algn="l">
                <a:lnSpc>
                  <a:spcPts val="5148"/>
                </a:lnSpc>
              </a:pPr>
              <a:r>
                <a:rPr lang="en-US" sz="2400">
                  <a:solidFill>
                    <a:srgbClr val="0F0F0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💡 </a:t>
              </a:r>
              <a:r>
                <a:rPr lang="en-US" sz="2400" b="1">
                  <a:solidFill>
                    <a:srgbClr val="0F0F0F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Simplicity &amp; Scalability</a:t>
              </a:r>
              <a:r>
                <a:rPr lang="en-US" sz="2400">
                  <a:solidFill>
                    <a:srgbClr val="0F0F0F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</a:t>
              </a:r>
            </a:p>
            <a:p>
              <a:pPr marL="855346" lvl="2" indent="-285116" algn="l">
                <a:lnSpc>
                  <a:spcPts val="5148"/>
                </a:lnSpc>
                <a:buFont typeface="Arial"/>
                <a:buChar char="⚬"/>
              </a:pPr>
              <a:r>
                <a:rPr lang="en-US" sz="24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Minimal dependencies (OpenCV, OS) for easy deployment, yet supports advanced upgrades like RSA for enterprise use.</a:t>
              </a:r>
            </a:p>
            <a:p>
              <a:pPr algn="l">
                <a:lnSpc>
                  <a:spcPts val="2534"/>
                </a:lnSpc>
              </a:pPr>
              <a:endParaRPr lang="en-US" sz="24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4758233" y="843687"/>
            <a:ext cx="2657977" cy="2218702"/>
          </a:xfrm>
          <a:custGeom>
            <a:avLst/>
            <a:gdLst/>
            <a:ahLst/>
            <a:cxnLst/>
            <a:rect l="l" t="t" r="r" b="b"/>
            <a:pathLst>
              <a:path w="2657977" h="2218702">
                <a:moveTo>
                  <a:pt x="0" y="0"/>
                </a:moveTo>
                <a:lnTo>
                  <a:pt x="2657977" y="0"/>
                </a:lnTo>
                <a:lnTo>
                  <a:pt x="2657977" y="2218703"/>
                </a:lnTo>
                <a:lnTo>
                  <a:pt x="0" y="2218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71788" y="1053234"/>
            <a:ext cx="16544424" cy="795444"/>
            <a:chOff x="0" y="0"/>
            <a:chExt cx="22059232" cy="1060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59232" cy="1060592"/>
            </a:xfrm>
            <a:custGeom>
              <a:avLst/>
              <a:gdLst/>
              <a:ahLst/>
              <a:cxnLst/>
              <a:rect l="l" t="t" r="r" b="b"/>
              <a:pathLst>
                <a:path w="22059232" h="1060592">
                  <a:moveTo>
                    <a:pt x="0" y="0"/>
                  </a:moveTo>
                  <a:lnTo>
                    <a:pt x="22059232" y="0"/>
                  </a:lnTo>
                  <a:lnTo>
                    <a:pt x="22059232" y="1060592"/>
                  </a:lnTo>
                  <a:lnTo>
                    <a:pt x="0" y="1060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2059232" cy="114631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040"/>
                </a:lnSpc>
              </a:pPr>
              <a:r>
                <a:rPr lang="en-US" sz="4200" dirty="0">
                  <a:solidFill>
                    <a:srgbClr val="1CADE4"/>
                  </a:solidFill>
                  <a:latin typeface="Franklin Gothic Demi" panose="020B0703020102020204" pitchFamily="34" charset="0"/>
                  <a:ea typeface="ITC Franklin Gothic LT"/>
                  <a:cs typeface="ITC Franklin Gothic LT"/>
                  <a:sym typeface="ITC Franklin Gothic LT"/>
                </a:rPr>
                <a:t>END USERS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4523" y="-1257300"/>
            <a:ext cx="16740493" cy="10186121"/>
            <a:chOff x="0" y="0"/>
            <a:chExt cx="22059230" cy="93466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59230" cy="9346648"/>
            </a:xfrm>
            <a:custGeom>
              <a:avLst/>
              <a:gdLst/>
              <a:ahLst/>
              <a:cxnLst/>
              <a:rect l="l" t="t" r="r" b="b"/>
              <a:pathLst>
                <a:path w="22059230" h="9346648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059230" cy="94037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1.  Corporate Data Leak Prevention</a:t>
              </a:r>
            </a:p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40404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Scenario</a:t>
              </a:r>
              <a:r>
                <a:rPr lang="en-US" sz="2700">
                  <a:solidFill>
                    <a:srgbClr val="404040"/>
                  </a:solidFill>
                  <a:latin typeface="Inter"/>
                  <a:ea typeface="Inter"/>
                  <a:cs typeface="Inter"/>
                  <a:sym typeface="Inter"/>
                </a:rPr>
                <a:t>: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A company hides patent blueprints in a marketing banner image.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Password + Stego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 Employees access data via a secure portal after authentication.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Outcome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 Prevents industrial espionage during file transfers.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3564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523" y="4487960"/>
            <a:ext cx="12651459" cy="2631489"/>
            <a:chOff x="0" y="0"/>
            <a:chExt cx="16868612" cy="35086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868612" cy="3508652"/>
            </a:xfrm>
            <a:custGeom>
              <a:avLst/>
              <a:gdLst/>
              <a:ahLst/>
              <a:cxnLst/>
              <a:rect l="l" t="t" r="r" b="b"/>
              <a:pathLst>
                <a:path w="16868612" h="3508652">
                  <a:moveTo>
                    <a:pt x="0" y="0"/>
                  </a:moveTo>
                  <a:lnTo>
                    <a:pt x="16868612" y="0"/>
                  </a:lnTo>
                  <a:lnTo>
                    <a:pt x="16868612" y="3508652"/>
                  </a:lnTo>
                  <a:lnTo>
                    <a:pt x="0" y="35086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6868612" cy="35658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2.  Military Covert Ops Communication</a:t>
              </a:r>
            </a:p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Scenario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Field agents embed mission coordinates into a landscape photo.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Layered Security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 RSA-encrypted message + steganography + self-destruct after decryption (future upgrade).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Outcome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 Avoids interception by hostile actors.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523" y="7320144"/>
            <a:ext cx="12651459" cy="2215992"/>
            <a:chOff x="0" y="0"/>
            <a:chExt cx="16868612" cy="2954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868612" cy="2954656"/>
            </a:xfrm>
            <a:custGeom>
              <a:avLst/>
              <a:gdLst/>
              <a:ahLst/>
              <a:cxnLst/>
              <a:rect l="l" t="t" r="r" b="b"/>
              <a:pathLst>
                <a:path w="16868612" h="2954656">
                  <a:moveTo>
                    <a:pt x="0" y="0"/>
                  </a:moveTo>
                  <a:lnTo>
                    <a:pt x="16868612" y="0"/>
                  </a:lnTo>
                  <a:lnTo>
                    <a:pt x="16868612" y="2954656"/>
                  </a:lnTo>
                  <a:lnTo>
                    <a:pt x="0" y="29546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6868612" cy="30118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3. Cybersecurity Classroom Demo</a:t>
              </a:r>
            </a:p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Scenario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Professor uses the tool to teach steganography basics and RSA integration.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Activity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 Students compete to find hidden messages in sample images.</a:t>
              </a: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Outcome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: Hands-on understanding of data hiding and encryption.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6777858" y="2077278"/>
            <a:ext cx="649281" cy="649281"/>
          </a:xfrm>
          <a:custGeom>
            <a:avLst/>
            <a:gdLst/>
            <a:ahLst/>
            <a:cxnLst/>
            <a:rect l="l" t="t" r="r" b="b"/>
            <a:pathLst>
              <a:path w="649281" h="649281">
                <a:moveTo>
                  <a:pt x="0" y="0"/>
                </a:moveTo>
                <a:lnTo>
                  <a:pt x="649281" y="0"/>
                </a:lnTo>
                <a:lnTo>
                  <a:pt x="649281" y="649281"/>
                </a:lnTo>
                <a:lnTo>
                  <a:pt x="0" y="64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240253" y="4430206"/>
            <a:ext cx="603557" cy="713294"/>
          </a:xfrm>
          <a:custGeom>
            <a:avLst/>
            <a:gdLst/>
            <a:ahLst/>
            <a:cxnLst/>
            <a:rect l="l" t="t" r="r" b="b"/>
            <a:pathLst>
              <a:path w="603557" h="713294">
                <a:moveTo>
                  <a:pt x="0" y="0"/>
                </a:moveTo>
                <a:lnTo>
                  <a:pt x="603556" y="0"/>
                </a:lnTo>
                <a:lnTo>
                  <a:pt x="603556" y="713294"/>
                </a:lnTo>
                <a:lnTo>
                  <a:pt x="0" y="713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604107" y="7320144"/>
            <a:ext cx="823032" cy="850466"/>
          </a:xfrm>
          <a:custGeom>
            <a:avLst/>
            <a:gdLst/>
            <a:ahLst/>
            <a:cxnLst/>
            <a:rect l="l" t="t" r="r" b="b"/>
            <a:pathLst>
              <a:path w="823032" h="850466">
                <a:moveTo>
                  <a:pt x="0" y="0"/>
                </a:moveTo>
                <a:lnTo>
                  <a:pt x="823032" y="0"/>
                </a:lnTo>
                <a:lnTo>
                  <a:pt x="823032" y="850466"/>
                </a:lnTo>
                <a:lnTo>
                  <a:pt x="0" y="850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266416" y="1420930"/>
            <a:ext cx="3496492" cy="3009276"/>
          </a:xfrm>
          <a:custGeom>
            <a:avLst/>
            <a:gdLst/>
            <a:ahLst/>
            <a:cxnLst/>
            <a:rect l="l" t="t" r="r" b="b"/>
            <a:pathLst>
              <a:path w="3496492" h="3009276">
                <a:moveTo>
                  <a:pt x="0" y="0"/>
                </a:moveTo>
                <a:lnTo>
                  <a:pt x="3496492" y="0"/>
                </a:lnTo>
                <a:lnTo>
                  <a:pt x="3496492" y="3009276"/>
                </a:lnTo>
                <a:lnTo>
                  <a:pt x="0" y="3009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71788" y="1053234"/>
            <a:ext cx="16544424" cy="795444"/>
            <a:chOff x="0" y="0"/>
            <a:chExt cx="22059232" cy="1060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59232" cy="1060592"/>
            </a:xfrm>
            <a:custGeom>
              <a:avLst/>
              <a:gdLst/>
              <a:ahLst/>
              <a:cxnLst/>
              <a:rect l="l" t="t" r="r" b="b"/>
              <a:pathLst>
                <a:path w="22059232" h="1060592">
                  <a:moveTo>
                    <a:pt x="0" y="0"/>
                  </a:moveTo>
                  <a:lnTo>
                    <a:pt x="22059232" y="0"/>
                  </a:lnTo>
                  <a:lnTo>
                    <a:pt x="22059232" y="1060592"/>
                  </a:lnTo>
                  <a:lnTo>
                    <a:pt x="0" y="1060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2059232" cy="114631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040"/>
                </a:lnSpc>
              </a:pPr>
              <a:r>
                <a:rPr lang="en-US" sz="4200" dirty="0">
                  <a:solidFill>
                    <a:srgbClr val="1CADE4"/>
                  </a:solidFill>
                  <a:latin typeface="Franklin Gothic Demi" panose="020B0703020102020204" pitchFamily="34" charset="0"/>
                  <a:ea typeface="ITC Franklin Gothic LT"/>
                  <a:cs typeface="ITC Franklin Gothic LT"/>
                  <a:sym typeface="ITC Franklin Gothic LT"/>
                </a:rPr>
                <a:t>RESULTS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8161320" y="1053234"/>
            <a:ext cx="8689930" cy="5332764"/>
          </a:xfrm>
          <a:custGeom>
            <a:avLst/>
            <a:gdLst/>
            <a:ahLst/>
            <a:cxnLst/>
            <a:rect l="l" t="t" r="r" b="b"/>
            <a:pathLst>
              <a:path w="8689930" h="5332764">
                <a:moveTo>
                  <a:pt x="0" y="0"/>
                </a:moveTo>
                <a:lnTo>
                  <a:pt x="8689929" y="0"/>
                </a:lnTo>
                <a:lnTo>
                  <a:pt x="8689929" y="5332764"/>
                </a:lnTo>
                <a:lnTo>
                  <a:pt x="0" y="5332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64" r="-1139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558275" y="6599283"/>
            <a:ext cx="6772275" cy="3586664"/>
          </a:xfrm>
          <a:custGeom>
            <a:avLst/>
            <a:gdLst/>
            <a:ahLst/>
            <a:cxnLst/>
            <a:rect l="l" t="t" r="r" b="b"/>
            <a:pathLst>
              <a:path w="6772275" h="3586664">
                <a:moveTo>
                  <a:pt x="0" y="0"/>
                </a:moveTo>
                <a:lnTo>
                  <a:pt x="6772275" y="0"/>
                </a:lnTo>
                <a:lnTo>
                  <a:pt x="6772275" y="3586664"/>
                </a:lnTo>
                <a:lnTo>
                  <a:pt x="0" y="3586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704" b="-1770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122905" y="7514233"/>
            <a:ext cx="1456688" cy="1958871"/>
          </a:xfrm>
          <a:custGeom>
            <a:avLst/>
            <a:gdLst/>
            <a:ahLst/>
            <a:cxnLst/>
            <a:rect l="l" t="t" r="r" b="b"/>
            <a:pathLst>
              <a:path w="1456688" h="1958871">
                <a:moveTo>
                  <a:pt x="0" y="0"/>
                </a:moveTo>
                <a:lnTo>
                  <a:pt x="1456689" y="0"/>
                </a:lnTo>
                <a:lnTo>
                  <a:pt x="1456689" y="1958871"/>
                </a:lnTo>
                <a:lnTo>
                  <a:pt x="0" y="19588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00088" y="1848677"/>
            <a:ext cx="7961232" cy="8095423"/>
          </a:xfrm>
          <a:custGeom>
            <a:avLst/>
            <a:gdLst/>
            <a:ahLst/>
            <a:cxnLst/>
            <a:rect l="l" t="t" r="r" b="b"/>
            <a:pathLst>
              <a:path w="7729298" h="7409622">
                <a:moveTo>
                  <a:pt x="0" y="0"/>
                </a:moveTo>
                <a:lnTo>
                  <a:pt x="7729298" y="0"/>
                </a:lnTo>
                <a:lnTo>
                  <a:pt x="7729298" y="7409622"/>
                </a:lnTo>
                <a:lnTo>
                  <a:pt x="0" y="74096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71788" y="1053234"/>
            <a:ext cx="16544424" cy="795444"/>
            <a:chOff x="0" y="0"/>
            <a:chExt cx="22059232" cy="1060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59232" cy="1060592"/>
            </a:xfrm>
            <a:custGeom>
              <a:avLst/>
              <a:gdLst/>
              <a:ahLst/>
              <a:cxnLst/>
              <a:rect l="l" t="t" r="r" b="b"/>
              <a:pathLst>
                <a:path w="22059232" h="1060592">
                  <a:moveTo>
                    <a:pt x="0" y="0"/>
                  </a:moveTo>
                  <a:lnTo>
                    <a:pt x="22059232" y="0"/>
                  </a:lnTo>
                  <a:lnTo>
                    <a:pt x="22059232" y="1060592"/>
                  </a:lnTo>
                  <a:lnTo>
                    <a:pt x="0" y="1060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2059232" cy="114631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040"/>
                </a:lnSpc>
              </a:pPr>
              <a:r>
                <a:rPr lang="en-US" sz="4200" dirty="0">
                  <a:solidFill>
                    <a:srgbClr val="1CADE4"/>
                  </a:solidFill>
                  <a:latin typeface="Franklin Gothic Demi" panose="020B0703020102020204" pitchFamily="34" charset="0"/>
                  <a:ea typeface="ITC Franklin Gothic LT"/>
                  <a:cs typeface="ITC Franklin Gothic LT"/>
                  <a:sym typeface="ITC Franklin Gothic LT"/>
                </a:rPr>
                <a:t>CONCLUSION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1790" y="2079351"/>
            <a:ext cx="16544422" cy="7009986"/>
            <a:chOff x="0" y="0"/>
            <a:chExt cx="22059230" cy="93466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59230" cy="9346648"/>
            </a:xfrm>
            <a:custGeom>
              <a:avLst/>
              <a:gdLst/>
              <a:ahLst/>
              <a:cxnLst/>
              <a:rect l="l" t="t" r="r" b="b"/>
              <a:pathLst>
                <a:path w="22059230" h="9346648">
                  <a:moveTo>
                    <a:pt x="0" y="0"/>
                  </a:moveTo>
                  <a:lnTo>
                    <a:pt x="22059230" y="0"/>
                  </a:lnTo>
                  <a:lnTo>
                    <a:pt x="22059230" y="9346648"/>
                  </a:lnTo>
                  <a:lnTo>
                    <a:pt x="0" y="93466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2059230" cy="94037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Addresses the need for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secure communication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by concealing messages within images.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Ensures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confidentiality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using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steganography and password-based decryption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.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Prevents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unauthorized access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, making data transmission more secure.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Can be extended with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RSA encryption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for enhanced security and scalability.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Beneficial for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government agencies, corporations, journalists, and cybersecurity experts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for secure data exchange. </a:t>
              </a:r>
            </a:p>
            <a:p>
              <a:pPr marL="488632" lvl="1" indent="-244316" algn="l">
                <a:lnSpc>
                  <a:spcPts val="3240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  <a:p>
              <a:pPr marL="488632" lvl="1" indent="-244316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Provides a </a:t>
              </a:r>
              <a:r>
                <a:rPr lang="en-US" sz="2700" b="1">
                  <a:solidFill>
                    <a:srgbClr val="404040"/>
                  </a:solidFill>
                  <a:latin typeface="ITC Franklin Gothic LT Semi-Bold"/>
                  <a:ea typeface="ITC Franklin Gothic LT Semi-Bold"/>
                  <a:cs typeface="ITC Franklin Gothic LT Semi-Bold"/>
                  <a:sym typeface="ITC Franklin Gothic LT Semi-Bold"/>
                </a:rPr>
                <a:t>practical and lightweight alternative</a:t>
              </a:r>
              <a:r>
                <a:rPr lang="en-US" sz="2700">
                  <a:solidFill>
                    <a:srgbClr val="404040"/>
                  </a:solidFill>
                  <a:latin typeface="ITC Franklin Gothic LT"/>
                  <a:ea typeface="ITC Franklin Gothic LT"/>
                  <a:cs typeface="ITC Franklin Gothic LT"/>
                  <a:sym typeface="ITC Franklin Gothic LT"/>
                </a:rPr>
                <a:t> to conventional encryption methods.</a:t>
              </a:r>
            </a:p>
            <a:p>
              <a:pPr marL="488632" lvl="1" indent="-244316" algn="l">
                <a:lnSpc>
                  <a:spcPts val="3564"/>
                </a:lnSpc>
              </a:pPr>
              <a:endParaRPr lang="en-US" sz="2700">
                <a:solidFill>
                  <a:srgbClr val="404040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048642" y="1450956"/>
            <a:ext cx="2210658" cy="2053902"/>
          </a:xfrm>
          <a:custGeom>
            <a:avLst/>
            <a:gdLst/>
            <a:ahLst/>
            <a:cxnLst/>
            <a:rect l="l" t="t" r="r" b="b"/>
            <a:pathLst>
              <a:path w="2210658" h="2053902">
                <a:moveTo>
                  <a:pt x="0" y="0"/>
                </a:moveTo>
                <a:lnTo>
                  <a:pt x="2210658" y="0"/>
                </a:lnTo>
                <a:lnTo>
                  <a:pt x="2210658" y="2053902"/>
                </a:lnTo>
                <a:lnTo>
                  <a:pt x="0" y="2053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9801" y="685800"/>
            <a:ext cx="5554980" cy="142496"/>
            <a:chOff x="0" y="0"/>
            <a:chExt cx="7406640" cy="1899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6640" cy="189992"/>
            </a:xfrm>
            <a:custGeom>
              <a:avLst/>
              <a:gdLst/>
              <a:ahLst/>
              <a:cxnLst/>
              <a:rect l="l" t="t" r="r" b="b"/>
              <a:pathLst>
                <a:path w="7406640" h="189992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46535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63220" y="680464"/>
            <a:ext cx="5554980" cy="147831"/>
            <a:chOff x="0" y="0"/>
            <a:chExt cx="7406640" cy="1971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06640" cy="197104"/>
            </a:xfrm>
            <a:custGeom>
              <a:avLst/>
              <a:gdLst/>
              <a:ahLst/>
              <a:cxnLst/>
              <a:rect l="l" t="t" r="r" b="b"/>
              <a:pathLst>
                <a:path w="7406640" h="197104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62745" y="685800"/>
            <a:ext cx="5554980" cy="137160"/>
            <a:chOff x="0" y="0"/>
            <a:chExt cx="7406640" cy="1828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06640" cy="182880"/>
            </a:xfrm>
            <a:custGeom>
              <a:avLst/>
              <a:gdLst/>
              <a:ahLst/>
              <a:cxnLst/>
              <a:rect l="l" t="t" r="r" b="b"/>
              <a:pathLst>
                <a:path w="7406640" h="18288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1CADE4"/>
            </a:solidFill>
          </p:spPr>
        </p:sp>
      </p:grpSp>
      <p:sp>
        <p:nvSpPr>
          <p:cNvPr id="8" name="Freeform 8" descr="Logo  Description automatically generated"/>
          <p:cNvSpPr/>
          <p:nvPr/>
        </p:nvSpPr>
        <p:spPr>
          <a:xfrm>
            <a:off x="15727505" y="9656865"/>
            <a:ext cx="1688707" cy="547689"/>
          </a:xfrm>
          <a:custGeom>
            <a:avLst/>
            <a:gdLst/>
            <a:ahLst/>
            <a:cxnLst/>
            <a:rect l="l" t="t" r="r" b="b"/>
            <a:pathLst>
              <a:path w="1688707" h="547689">
                <a:moveTo>
                  <a:pt x="0" y="0"/>
                </a:moveTo>
                <a:lnTo>
                  <a:pt x="1688707" y="0"/>
                </a:lnTo>
                <a:lnTo>
                  <a:pt x="1688707" y="547689"/>
                </a:lnTo>
                <a:lnTo>
                  <a:pt x="0" y="54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" b="-14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71788" y="1053234"/>
            <a:ext cx="16544424" cy="795444"/>
            <a:chOff x="0" y="0"/>
            <a:chExt cx="22059232" cy="1060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59232" cy="1060592"/>
            </a:xfrm>
            <a:custGeom>
              <a:avLst/>
              <a:gdLst/>
              <a:ahLst/>
              <a:cxnLst/>
              <a:rect l="l" t="t" r="r" b="b"/>
              <a:pathLst>
                <a:path w="22059232" h="1060592">
                  <a:moveTo>
                    <a:pt x="0" y="0"/>
                  </a:moveTo>
                  <a:lnTo>
                    <a:pt x="22059232" y="0"/>
                  </a:lnTo>
                  <a:lnTo>
                    <a:pt x="22059232" y="1060592"/>
                  </a:lnTo>
                  <a:lnTo>
                    <a:pt x="0" y="10605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2059232" cy="1146317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040"/>
                </a:lnSpc>
              </a:pPr>
              <a:r>
                <a:rPr lang="en-US" sz="4200" dirty="0">
                  <a:solidFill>
                    <a:srgbClr val="1CADE4"/>
                  </a:solidFill>
                  <a:latin typeface="Franklin Gothic Demi" panose="020B0703020102020204" pitchFamily="34" charset="0"/>
                  <a:ea typeface="ITC Franklin Gothic LT Semi-Bold"/>
                  <a:cs typeface="ITC Franklin Gothic LT Semi-Bold"/>
                  <a:sym typeface="ITC Franklin Gothic LT Semi-Bold"/>
                </a:rPr>
                <a:t>GITHUB LINK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72874" y="1053234"/>
            <a:ext cx="5015126" cy="2632941"/>
          </a:xfrm>
          <a:custGeom>
            <a:avLst/>
            <a:gdLst/>
            <a:ahLst/>
            <a:cxnLst/>
            <a:rect l="l" t="t" r="r" b="b"/>
            <a:pathLst>
              <a:path w="5015126" h="2632941">
                <a:moveTo>
                  <a:pt x="0" y="0"/>
                </a:moveTo>
                <a:lnTo>
                  <a:pt x="5015126" y="0"/>
                </a:lnTo>
                <a:lnTo>
                  <a:pt x="5015126" y="2632941"/>
                </a:lnTo>
                <a:lnTo>
                  <a:pt x="0" y="2632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97221" y="4682807"/>
            <a:ext cx="13583707" cy="74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/>
              </a:rPr>
              <a:t>https://github.com/divyeshjadhav/my_project.git</a:t>
            </a:r>
            <a:endParaRPr lang="en-US" sz="4599" u="sng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  <a:hlinkClick r:id="rId4" tooltip="https://github.com/divyeshjadhav/my_project.gi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542</Words>
  <Application>Microsoft Office PowerPoint</Application>
  <PresentationFormat>Custom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 Bold</vt:lpstr>
      <vt:lpstr>Inter Bold</vt:lpstr>
      <vt:lpstr>ITC Franklin Gothic LT</vt:lpstr>
      <vt:lpstr>Inter</vt:lpstr>
      <vt:lpstr>Calibri</vt:lpstr>
      <vt:lpstr>Franklin Gothic Demi</vt:lpstr>
      <vt:lpstr>ITC Franklin Gothic LT Semi-Bold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last.pptx</dc:title>
  <dc:creator>Divyesh Jadhav</dc:creator>
  <cp:lastModifiedBy>Divyesh Jadhav</cp:lastModifiedBy>
  <cp:revision>6</cp:revision>
  <dcterms:created xsi:type="dcterms:W3CDTF">2006-08-16T00:00:00Z</dcterms:created>
  <dcterms:modified xsi:type="dcterms:W3CDTF">2025-02-25T18:27:31Z</dcterms:modified>
  <dc:identifier>DAGgCr3BUuc</dc:identifier>
</cp:coreProperties>
</file>